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71" r:id="rId7"/>
    <p:sldId id="272" r:id="rId8"/>
    <p:sldId id="273" r:id="rId9"/>
    <p:sldId id="274" r:id="rId10"/>
    <p:sldId id="263" r:id="rId11"/>
    <p:sldId id="276" r:id="rId1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719"/>
  </p:normalViewPr>
  <p:slideViewPr>
    <p:cSldViewPr snapToGrid="0" snapToObjects="1">
      <p:cViewPr varScale="1">
        <p:scale>
          <a:sx n="108" d="100"/>
          <a:sy n="108" d="100"/>
        </p:scale>
        <p:origin x="660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0EFFA50-9692-484C-92FE-12FC8C7288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79109400-9978-FC47-8A2B-3B8F29B94D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69AB340-BA4B-FB40-B45D-1CBC858278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201BA-2EC9-6B46-A0F1-DF837F5968D7}" type="datetimeFigureOut">
              <a:rPr kumimoji="1" lang="ja-JP" altLang="en-US" smtClean="0"/>
              <a:t>2021/5/18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62AE701-4FD7-FA4D-8BED-CFE8EFCF9E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4D31BB7-8BD3-724D-86C7-1A9D33AF26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DD757-E6C7-3447-B765-8F86AC0C5A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60442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1FF7B00-7E63-C24C-975E-87ACD4D73C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5AA14BC1-CCC4-8A4F-A647-450AC41D84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7FBCDF7-169C-8E40-9DAF-5510FF4B43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201BA-2EC9-6B46-A0F1-DF837F5968D7}" type="datetimeFigureOut">
              <a:rPr kumimoji="1" lang="ja-JP" altLang="en-US" smtClean="0"/>
              <a:t>2021/5/18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562247B-821E-BB41-BEDD-1658555EF2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FFFE4C4-B8EF-3A42-9A1C-79716A688A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DD757-E6C7-3447-B765-8F86AC0C5A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73467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CAFF41AE-C0EC-EE47-8D25-5E25FC7AD8D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D75AB0B-478D-8A4C-9096-AC641CC8EF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BE0BC5B-6EE6-D74B-900E-7846645CF9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201BA-2EC9-6B46-A0F1-DF837F5968D7}" type="datetimeFigureOut">
              <a:rPr kumimoji="1" lang="ja-JP" altLang="en-US" smtClean="0"/>
              <a:t>2021/5/18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BBFCEBA-511A-974C-B24A-64A66A8C56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875E9BB-27D6-B14E-9D1C-F3CF166B3F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DD757-E6C7-3447-B765-8F86AC0C5A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04142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639AC94-A0A1-DA41-AA59-5FECCF07A7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C6AEFB9-8ECD-0A47-A885-5F6B36D161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50CEC8A-D658-444A-B57F-08CE4C8F85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201BA-2EC9-6B46-A0F1-DF837F5968D7}" type="datetimeFigureOut">
              <a:rPr kumimoji="1" lang="ja-JP" altLang="en-US" smtClean="0"/>
              <a:t>2021/5/18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59586D6-60B4-6F40-BB59-6F76538A58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A509CF4-F548-3849-8243-9E29EEA7B8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DD757-E6C7-3447-B765-8F86AC0C5A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67452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CFB5989-43A4-F841-A634-7EC41A13F1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5AB592E-8BAA-294A-B865-DFD54CED8D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732C46F-1ECC-3646-B87D-71C9524E1C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201BA-2EC9-6B46-A0F1-DF837F5968D7}" type="datetimeFigureOut">
              <a:rPr kumimoji="1" lang="ja-JP" altLang="en-US" smtClean="0"/>
              <a:t>2021/5/18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1483C82-D382-0B42-B76C-812364DA27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54DC9AF-1435-7A49-869A-60BCDD85D6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DD757-E6C7-3447-B765-8F86AC0C5A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63701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2060E74-F182-584A-A482-7861596DC5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0F6DAA8-2EF2-2044-8EE1-247E7FCD91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EFC11FEE-73BF-4F4F-B9B8-F4E1D1590B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4C4FEE40-31B2-CF4C-A936-56D4665B2B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201BA-2EC9-6B46-A0F1-DF837F5968D7}" type="datetimeFigureOut">
              <a:rPr kumimoji="1" lang="ja-JP" altLang="en-US" smtClean="0"/>
              <a:t>2021/5/18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365E479-CF0E-784F-ADCA-AFCEDBCF7D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0A1FAF0-DBC3-EB45-AE2E-545D0F383C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DD757-E6C7-3447-B765-8F86AC0C5A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77710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89FD630-3B13-5640-9AEB-87FE92D5BA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4BB8593-BC14-AD43-BE7C-BB1CE10302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D9F20A39-FDD2-AD42-B861-E2653B8957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92C91134-6759-DA47-A8B8-0586A10ED0A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580AC2F8-57D7-5041-8A82-E49A03A9612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496E0AB3-986B-FE46-9F70-1B6E3BF22D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201BA-2EC9-6B46-A0F1-DF837F5968D7}" type="datetimeFigureOut">
              <a:rPr kumimoji="1" lang="ja-JP" altLang="en-US" smtClean="0"/>
              <a:t>2021/5/18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1A104319-C662-7040-B40C-237FB06432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6F6FB850-FADD-8540-9473-8ABD90A597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DD757-E6C7-3447-B765-8F86AC0C5A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60453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8312900-351A-3645-B0D1-9B85351F20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0DD003A9-277E-894D-A014-C34653EBF9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201BA-2EC9-6B46-A0F1-DF837F5968D7}" type="datetimeFigureOut">
              <a:rPr kumimoji="1" lang="ja-JP" altLang="en-US" smtClean="0"/>
              <a:t>2021/5/18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EB6A1F2B-3C70-F74B-AACC-830297C918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48600748-85F4-CB47-9D33-FE1C32805F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DD757-E6C7-3447-B765-8F86AC0C5A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20839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35B52634-939B-6248-94A5-2CFF115F63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201BA-2EC9-6B46-A0F1-DF837F5968D7}" type="datetimeFigureOut">
              <a:rPr kumimoji="1" lang="ja-JP" altLang="en-US" smtClean="0"/>
              <a:t>2021/5/18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3E9C2098-8D31-3A48-ADE2-5903639D34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27639EB7-5B43-E64A-A4C7-A10D34D71F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DD757-E6C7-3447-B765-8F86AC0C5A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29419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D71E173-959D-9247-BCF7-FC9A89B22B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D85A7CD-ABAF-5B40-94A8-FD57517944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C517B9FD-906D-8648-AABB-E7E0C62362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D537CE3-E959-5F4C-B8B0-285593B179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201BA-2EC9-6B46-A0F1-DF837F5968D7}" type="datetimeFigureOut">
              <a:rPr kumimoji="1" lang="ja-JP" altLang="en-US" smtClean="0"/>
              <a:t>2021/5/18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DE97F1C-4CDB-9047-9CAB-2DEDB167BE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A1E56D67-CD6E-FF4D-9531-A5FAC3CD68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DD757-E6C7-3447-B765-8F86AC0C5A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24679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CF9DF1D-7A2E-0D48-A45A-D55409BCCB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5F58104C-B550-E94B-9F9D-4F97F772DBC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6A851649-B616-494B-9EAE-294BC3C090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569A36E-C95B-AF4C-932F-8B3DECF6E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201BA-2EC9-6B46-A0F1-DF837F5968D7}" type="datetimeFigureOut">
              <a:rPr kumimoji="1" lang="ja-JP" altLang="en-US" smtClean="0"/>
              <a:t>2021/5/18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DA0C387-5F78-5C48-A304-5C0A6B5304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AF5D4118-E762-AE4B-AFF4-6D9915DC03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DD757-E6C7-3447-B765-8F86AC0C5A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77571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05C0096F-3855-234D-A30E-47EB058AB8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2046C50-B9BE-9341-9082-0A14DFAE6A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B9C22ED-D686-CE4D-9DDE-D4BA3A42BC3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9201BA-2EC9-6B46-A0F1-DF837F5968D7}" type="datetimeFigureOut">
              <a:rPr kumimoji="1" lang="ja-JP" altLang="en-US" smtClean="0"/>
              <a:t>2021/5/18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06EEC30-A617-F046-95D7-61C80CF3179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DA63951-DFB6-8F46-86E8-1977607E69F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5DD757-E6C7-3447-B765-8F86AC0C5A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866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>
            <a:extLst>
              <a:ext uri="{FF2B5EF4-FFF2-40B4-BE49-F238E27FC236}">
                <a16:creationId xmlns:a16="http://schemas.microsoft.com/office/drawing/2014/main" id="{0328E079-45C1-C44C-9B69-0155C8F8F5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200938"/>
            <a:ext cx="9144000" cy="520997"/>
          </a:xfrm>
        </p:spPr>
        <p:txBody>
          <a:bodyPr>
            <a:noAutofit/>
          </a:bodyPr>
          <a:lstStyle/>
          <a:p>
            <a:r>
              <a:rPr kumimoji="1" lang="ja-JP" altLang="en-US" sz="4400" b="1"/>
              <a:t>ヘルスケア</a:t>
            </a:r>
            <a:br>
              <a:rPr kumimoji="1" lang="en-US" altLang="ja-JP" sz="3600" b="1" dirty="0"/>
            </a:br>
            <a:br>
              <a:rPr lang="en-US" altLang="ja-JP" sz="3600" b="1" dirty="0"/>
            </a:br>
            <a:r>
              <a:rPr lang="ja-JP" altLang="en-US" sz="3200"/>
              <a:t>第</a:t>
            </a:r>
            <a:r>
              <a:rPr lang="en-US" altLang="ja-JP" sz="3200" dirty="0"/>
              <a:t>1</a:t>
            </a:r>
            <a:r>
              <a:rPr lang="ja-JP" altLang="en-US" sz="3200"/>
              <a:t>回レポート</a:t>
            </a:r>
            <a:r>
              <a:rPr lang="en-US" altLang="ja-JP" sz="3200" dirty="0"/>
              <a:t>(</a:t>
            </a:r>
            <a:r>
              <a:rPr lang="ja-JP" altLang="en-US" sz="3200"/>
              <a:t>アメリカ</a:t>
            </a:r>
            <a:r>
              <a:rPr lang="en-US" altLang="ja-JP" sz="3200" dirty="0"/>
              <a:t>)</a:t>
            </a:r>
            <a:endParaRPr kumimoji="1" lang="ja-JP" altLang="en-US" sz="3600"/>
          </a:p>
        </p:txBody>
      </p:sp>
      <p:sp>
        <p:nvSpPr>
          <p:cNvPr id="5" name="字幕 2">
            <a:extLst>
              <a:ext uri="{FF2B5EF4-FFF2-40B4-BE49-F238E27FC236}">
                <a16:creationId xmlns:a16="http://schemas.microsoft.com/office/drawing/2014/main" id="{CC412A82-E77C-2D46-B341-CDCA888301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537704"/>
            <a:ext cx="9144000" cy="1331470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spcBef>
                <a:spcPts val="400"/>
              </a:spcBef>
            </a:pPr>
            <a:r>
              <a:rPr lang="ja-JP" altLang="en-US" sz="1800"/>
              <a:t>出典</a:t>
            </a:r>
          </a:p>
          <a:p>
            <a:pPr>
              <a:lnSpc>
                <a:spcPct val="120000"/>
              </a:lnSpc>
              <a:spcBef>
                <a:spcPts val="400"/>
              </a:spcBef>
            </a:pPr>
            <a:r>
              <a:rPr lang="en" altLang="ja-JP" sz="1800" dirty="0"/>
              <a:t>OECD Health Statistics 2020</a:t>
            </a:r>
          </a:p>
          <a:p>
            <a:pPr>
              <a:lnSpc>
                <a:spcPct val="120000"/>
              </a:lnSpc>
              <a:spcBef>
                <a:spcPts val="400"/>
              </a:spcBef>
            </a:pPr>
            <a:r>
              <a:rPr lang="en" altLang="ja-JP" sz="1800" dirty="0"/>
              <a:t>Institute for Health Metrics and Evaluation (IHME)</a:t>
            </a:r>
            <a:endParaRPr kumimoji="1" lang="ja-JP" altLang="en-US" sz="1800"/>
          </a:p>
        </p:txBody>
      </p:sp>
    </p:spTree>
    <p:extLst>
      <p:ext uri="{BB962C8B-B14F-4D97-AF65-F5344CB8AC3E}">
        <p14:creationId xmlns:p14="http://schemas.microsoft.com/office/powerpoint/2010/main" val="32117737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34466D7B-C231-DA42-8AB8-73B2ACF89B7A}"/>
              </a:ext>
            </a:extLst>
          </p:cNvPr>
          <p:cNvSpPr txBox="1"/>
          <p:nvPr/>
        </p:nvSpPr>
        <p:spPr>
          <a:xfrm>
            <a:off x="1815461" y="467833"/>
            <a:ext cx="855554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600"/>
              <a:t>死亡・障碍を引き起こす危険因子</a:t>
            </a:r>
            <a:r>
              <a:rPr lang="en" altLang="ja-JP" sz="3600" dirty="0"/>
              <a:t>TOP10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7F73F5F-1D34-2743-806F-0CA4F2FB3D1A}"/>
              </a:ext>
            </a:extLst>
          </p:cNvPr>
          <p:cNvSpPr txBox="1"/>
          <p:nvPr/>
        </p:nvSpPr>
        <p:spPr>
          <a:xfrm>
            <a:off x="148856" y="6475230"/>
            <a:ext cx="48958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400"/>
              <a:t>出典：</a:t>
            </a:r>
            <a:r>
              <a:rPr lang="en" altLang="ja-JP" sz="1400" dirty="0"/>
              <a:t>Institute for Health Metrics and Evaluation (IHME)</a:t>
            </a:r>
          </a:p>
        </p:txBody>
      </p:sp>
      <p:pic>
        <p:nvPicPr>
          <p:cNvPr id="3" name="図 2" descr="テーブル が含まれている画像&#10;&#10;自動的に生成された説明">
            <a:extLst>
              <a:ext uri="{FF2B5EF4-FFF2-40B4-BE49-F238E27FC236}">
                <a16:creationId xmlns:a16="http://schemas.microsoft.com/office/drawing/2014/main" id="{A9C96390-93BC-C54F-9D9C-6F4D3DB7F7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45512"/>
            <a:ext cx="11844670" cy="51446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0330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F00F235-0A84-864B-95EA-074E963EF4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基礎的データのまとめ</a:t>
            </a:r>
            <a:endParaRPr kumimoji="1"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77D1B8C-6CCA-AA4F-A01C-7850BEEBE78A}"/>
              </a:ext>
            </a:extLst>
          </p:cNvPr>
          <p:cNvSpPr txBox="1"/>
          <p:nvPr/>
        </p:nvSpPr>
        <p:spPr>
          <a:xfrm>
            <a:off x="616688" y="1623444"/>
            <a:ext cx="10515599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ja-JP" altLang="en-US" sz="2400"/>
              <a:t>人口関連指標</a:t>
            </a:r>
            <a:endParaRPr lang="en-US" altLang="ja-JP" sz="2400" dirty="0"/>
          </a:p>
          <a:p>
            <a:r>
              <a:rPr lang="en-US" altLang="ja-JP" sz="2400" dirty="0"/>
              <a:t>     </a:t>
            </a:r>
            <a:r>
              <a:rPr lang="en-US" altLang="ja-JP" sz="2000" dirty="0"/>
              <a:t>•</a:t>
            </a:r>
            <a:r>
              <a:rPr lang="ja-JP" altLang="en-US" sz="2000"/>
              <a:t>出生率は低下しているが平均寿命が延び、総人口は増加し高齢化率が上昇。</a:t>
            </a:r>
          </a:p>
          <a:p>
            <a:r>
              <a:rPr lang="en-US" altLang="ja-JP" sz="2400" dirty="0"/>
              <a:t>2. </a:t>
            </a:r>
            <a:r>
              <a:rPr lang="ja-JP" altLang="en-US" sz="2400"/>
              <a:t>主な疾病の死亡率</a:t>
            </a:r>
          </a:p>
          <a:p>
            <a:r>
              <a:rPr lang="en-US" altLang="ja-JP" sz="2000" dirty="0"/>
              <a:t>     •</a:t>
            </a:r>
            <a:r>
              <a:rPr lang="ja-JP" altLang="en-US" sz="2000"/>
              <a:t>疾病による死亡率上位は悪性新生物、心疾患、脳血管疾患、肺炎。</a:t>
            </a:r>
            <a:endParaRPr lang="en-US" altLang="ja-JP" sz="2000" dirty="0"/>
          </a:p>
          <a:p>
            <a:r>
              <a:rPr lang="en-US" altLang="ja-JP" sz="2000" dirty="0"/>
              <a:t>   </a:t>
            </a:r>
            <a:r>
              <a:rPr lang="ja-JP" altLang="en-US" sz="2000"/>
              <a:t>（高齢化による影響を取り除いた年齢調整死亡率は</a:t>
            </a:r>
            <a:r>
              <a:rPr lang="en-US" altLang="ja-JP" sz="2000" dirty="0"/>
              <a:t>2010〜2017</a:t>
            </a:r>
            <a:r>
              <a:rPr lang="ja-JP" altLang="en-US" sz="2000"/>
              <a:t>年でほぼ横ばい）</a:t>
            </a:r>
          </a:p>
          <a:p>
            <a:r>
              <a:rPr lang="en-US" altLang="ja-JP" sz="2400" dirty="0"/>
              <a:t>3. </a:t>
            </a:r>
            <a:r>
              <a:rPr lang="ja-JP" altLang="en-US" sz="2400"/>
              <a:t>保健医療支出の対</a:t>
            </a:r>
            <a:r>
              <a:rPr lang="en" altLang="ja-JP" sz="2400" dirty="0"/>
              <a:t>GDP</a:t>
            </a:r>
            <a:r>
              <a:rPr lang="ja-JP" altLang="en-US" sz="2400"/>
              <a:t>比</a:t>
            </a:r>
          </a:p>
          <a:p>
            <a:r>
              <a:rPr lang="en-US" altLang="ja-JP" sz="2000" dirty="0"/>
              <a:t>     •</a:t>
            </a:r>
            <a:r>
              <a:rPr lang="ja-JP" altLang="en-US" sz="2000"/>
              <a:t>保健医療支出は</a:t>
            </a:r>
            <a:r>
              <a:rPr lang="en" altLang="ja-JP" sz="2000" dirty="0"/>
              <a:t>GDP</a:t>
            </a:r>
            <a:r>
              <a:rPr lang="ja-JP" altLang="en-US" sz="2000"/>
              <a:t>の</a:t>
            </a:r>
            <a:r>
              <a:rPr lang="en-US" altLang="ja-JP" sz="2000" dirty="0"/>
              <a:t>16.9%</a:t>
            </a:r>
            <a:r>
              <a:rPr lang="ja-JP" altLang="en-US" sz="2000"/>
              <a:t>。うち政府</a:t>
            </a:r>
            <a:r>
              <a:rPr lang="en-US" altLang="ja-JP" sz="2000" dirty="0"/>
              <a:t>/</a:t>
            </a:r>
            <a:r>
              <a:rPr lang="ja-JP" altLang="en-US" sz="2000"/>
              <a:t>強制加入制度が約</a:t>
            </a:r>
            <a:r>
              <a:rPr lang="en-US" altLang="ja-JP" sz="2000" dirty="0"/>
              <a:t>85%</a:t>
            </a:r>
            <a:r>
              <a:rPr lang="ja-JP" altLang="en-US" sz="2000"/>
              <a:t>を占める。</a:t>
            </a:r>
          </a:p>
          <a:p>
            <a:r>
              <a:rPr lang="en-US" altLang="ja-JP" sz="2400" dirty="0"/>
              <a:t>4. </a:t>
            </a:r>
            <a:r>
              <a:rPr lang="ja-JP" altLang="en-US" sz="2400"/>
              <a:t>健康に影響する非医療的要因</a:t>
            </a:r>
          </a:p>
          <a:p>
            <a:r>
              <a:rPr lang="en-US" altLang="ja-JP" sz="2000" dirty="0"/>
              <a:t>     •</a:t>
            </a:r>
            <a:r>
              <a:rPr lang="ja-JP" altLang="en-US" sz="2000"/>
              <a:t>男女とも喫煙率は低下、肥満率とアルコール消費量は上昇傾向。</a:t>
            </a:r>
            <a:endParaRPr lang="en-US" altLang="ja-JP" sz="2000" dirty="0"/>
          </a:p>
          <a:p>
            <a:r>
              <a:rPr lang="en-US" altLang="ja-JP" sz="2400" dirty="0"/>
              <a:t>5. </a:t>
            </a:r>
            <a:r>
              <a:rPr lang="ja-JP" altLang="en-US" sz="2400"/>
              <a:t>主観的健康度</a:t>
            </a:r>
          </a:p>
          <a:p>
            <a:r>
              <a:rPr lang="en-US" altLang="ja-JP" sz="2000" dirty="0"/>
              <a:t>     •</a:t>
            </a:r>
            <a:r>
              <a:rPr lang="ja-JP" altLang="en-US" sz="2000"/>
              <a:t>男女とに</a:t>
            </a:r>
            <a:r>
              <a:rPr lang="en" altLang="ja-JP" sz="2000" dirty="0"/>
              <a:t>Good/Very</a:t>
            </a:r>
            <a:r>
              <a:rPr lang="ja-JP" altLang="en-US" sz="2000"/>
              <a:t> </a:t>
            </a:r>
            <a:r>
              <a:rPr lang="en-US" altLang="ja-JP" sz="2000" dirty="0"/>
              <a:t>Good</a:t>
            </a:r>
            <a:r>
              <a:rPr lang="ja-JP" altLang="en-US" sz="2000"/>
              <a:t>が最も多く、所得や学歴により差がある。性別の差は見受け</a:t>
            </a:r>
            <a:r>
              <a:rPr lang="en-US" altLang="ja-JP" sz="2000" dirty="0"/>
              <a:t> </a:t>
            </a:r>
          </a:p>
          <a:p>
            <a:r>
              <a:rPr lang="en-US" altLang="ja-JP" sz="2000" dirty="0"/>
              <a:t>      </a:t>
            </a:r>
            <a:r>
              <a:rPr lang="ja-JP" altLang="en-US" sz="2000"/>
              <a:t>られない。</a:t>
            </a:r>
          </a:p>
          <a:p>
            <a:r>
              <a:rPr lang="en-US" altLang="ja-JP" sz="2400" dirty="0"/>
              <a:t>6. </a:t>
            </a:r>
            <a:r>
              <a:rPr lang="ja-JP" altLang="en-US" sz="2400"/>
              <a:t>死亡・障碍を引き起こす危険因子</a:t>
            </a:r>
            <a:r>
              <a:rPr lang="en" altLang="ja-JP" sz="2400" dirty="0"/>
              <a:t>TOP10</a:t>
            </a:r>
          </a:p>
          <a:p>
            <a:r>
              <a:rPr lang="en" altLang="ja-JP" sz="2000" dirty="0"/>
              <a:t>     •</a:t>
            </a:r>
            <a:r>
              <a:rPr lang="ja-JP" altLang="en-US" sz="2000"/>
              <a:t>生活習慣病につながる危険因子が多い。</a:t>
            </a:r>
          </a:p>
        </p:txBody>
      </p:sp>
    </p:spTree>
    <p:extLst>
      <p:ext uri="{BB962C8B-B14F-4D97-AF65-F5344CB8AC3E}">
        <p14:creationId xmlns:p14="http://schemas.microsoft.com/office/powerpoint/2010/main" val="40619769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 2">
            <a:extLst>
              <a:ext uri="{FF2B5EF4-FFF2-40B4-BE49-F238E27FC236}">
                <a16:creationId xmlns:a16="http://schemas.microsoft.com/office/drawing/2014/main" id="{F42E26DC-0773-4D1D-9860-E21FC7A25750}"/>
              </a:ext>
            </a:extLst>
          </p:cNvPr>
          <p:cNvGraphicFramePr>
            <a:graphicFrameLocks noGrp="1"/>
          </p:cNvGraphicFramePr>
          <p:nvPr/>
        </p:nvGraphicFramePr>
        <p:xfrm>
          <a:off x="1228077" y="879514"/>
          <a:ext cx="9410331" cy="56879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9519">
                  <a:extLst>
                    <a:ext uri="{9D8B030D-6E8A-4147-A177-3AD203B41FA5}">
                      <a16:colId xmlns:a16="http://schemas.microsoft.com/office/drawing/2014/main" val="1746502729"/>
                    </a:ext>
                  </a:extLst>
                </a:gridCol>
                <a:gridCol w="2423604">
                  <a:extLst>
                    <a:ext uri="{9D8B030D-6E8A-4147-A177-3AD203B41FA5}">
                      <a16:colId xmlns:a16="http://schemas.microsoft.com/office/drawing/2014/main" val="527881688"/>
                    </a:ext>
                  </a:extLst>
                </a:gridCol>
                <a:gridCol w="2423604">
                  <a:extLst>
                    <a:ext uri="{9D8B030D-6E8A-4147-A177-3AD203B41FA5}">
                      <a16:colId xmlns:a16="http://schemas.microsoft.com/office/drawing/2014/main" val="673253155"/>
                    </a:ext>
                  </a:extLst>
                </a:gridCol>
                <a:gridCol w="2423604">
                  <a:extLst>
                    <a:ext uri="{9D8B030D-6E8A-4147-A177-3AD203B41FA5}">
                      <a16:colId xmlns:a16="http://schemas.microsoft.com/office/drawing/2014/main" val="1720170301"/>
                    </a:ext>
                  </a:extLst>
                </a:gridCol>
              </a:tblGrid>
              <a:tr h="580344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dirty="0"/>
                    </a:p>
                    <a:p>
                      <a:pPr algn="ctr"/>
                      <a:r>
                        <a:rPr kumimoji="1" lang="ja-JP" altLang="en-US" dirty="0"/>
                        <a:t>２０００年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dirty="0"/>
                    </a:p>
                    <a:p>
                      <a:pPr algn="ctr"/>
                      <a:r>
                        <a:rPr kumimoji="1" lang="ja-JP" altLang="en-US" dirty="0"/>
                        <a:t>２０１０年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dirty="0"/>
                    </a:p>
                    <a:p>
                      <a:pPr algn="ctr"/>
                      <a:r>
                        <a:rPr kumimoji="1" lang="ja-JP" altLang="en-US" dirty="0"/>
                        <a:t>２０１７年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8226739"/>
                  </a:ext>
                </a:extLst>
              </a:tr>
              <a:tr h="664313">
                <a:tc>
                  <a:txBody>
                    <a:bodyPr/>
                    <a:lstStyle/>
                    <a:p>
                      <a:pPr algn="ctr"/>
                      <a:endParaRPr kumimoji="1" lang="en-US" altLang="ja-JP" dirty="0"/>
                    </a:p>
                    <a:p>
                      <a:pPr algn="ctr"/>
                      <a:r>
                        <a:rPr kumimoji="1" lang="ja-JP" altLang="en-US" dirty="0"/>
                        <a:t>総人口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en-US" altLang="ja-JP" dirty="0"/>
                    </a:p>
                    <a:p>
                      <a:pPr algn="ctr"/>
                      <a:r>
                        <a:rPr kumimoji="1" lang="en-US" altLang="ja-JP" dirty="0"/>
                        <a:t>282,162,400</a:t>
                      </a:r>
                      <a:r>
                        <a:rPr kumimoji="1" lang="ja-JP" altLang="en-US" dirty="0"/>
                        <a:t>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en-US" altLang="ja-JP" dirty="0"/>
                    </a:p>
                    <a:p>
                      <a:pPr algn="ctr"/>
                      <a:r>
                        <a:rPr kumimoji="1" lang="en-US" altLang="ja-JP" dirty="0"/>
                        <a:t>309,326,085</a:t>
                      </a:r>
                      <a:r>
                        <a:rPr kumimoji="1" lang="ja-JP" altLang="en-US" dirty="0"/>
                        <a:t>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dirty="0"/>
                    </a:p>
                    <a:p>
                      <a:pPr algn="ctr"/>
                      <a:r>
                        <a:rPr kumimoji="1" lang="en-US" altLang="ja-JP" dirty="0"/>
                        <a:t>325,147,121</a:t>
                      </a:r>
                      <a:r>
                        <a:rPr kumimoji="1" lang="ja-JP" altLang="en-US" dirty="0"/>
                        <a:t>人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7027286"/>
                  </a:ext>
                </a:extLst>
              </a:tr>
              <a:tr h="286155">
                <a:tc>
                  <a:txBody>
                    <a:bodyPr/>
                    <a:lstStyle/>
                    <a:p>
                      <a:pPr algn="ctr"/>
                      <a:endParaRPr kumimoji="1" lang="en-US" altLang="ja-JP" dirty="0"/>
                    </a:p>
                    <a:p>
                      <a:pPr algn="ctr"/>
                      <a:r>
                        <a:rPr kumimoji="1" lang="en-US" altLang="ja-JP" dirty="0"/>
                        <a:t>65</a:t>
                      </a:r>
                      <a:r>
                        <a:rPr kumimoji="1" lang="ja-JP" altLang="en-US" dirty="0"/>
                        <a:t>歳以上割合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dirty="0"/>
                    </a:p>
                    <a:p>
                      <a:pPr algn="ctr"/>
                      <a:r>
                        <a:rPr kumimoji="1" lang="en-US" altLang="ja-JP" dirty="0"/>
                        <a:t>12.</a:t>
                      </a:r>
                      <a:r>
                        <a:rPr kumimoji="1" lang="ja-JP" altLang="en-US" dirty="0"/>
                        <a:t>４％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dirty="0"/>
                    </a:p>
                    <a:p>
                      <a:pPr algn="ctr"/>
                      <a:r>
                        <a:rPr kumimoji="1" lang="en-US" altLang="ja-JP" dirty="0"/>
                        <a:t>13.</a:t>
                      </a:r>
                      <a:r>
                        <a:rPr kumimoji="1" lang="ja-JP" altLang="en-US" dirty="0"/>
                        <a:t>１％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dirty="0"/>
                    </a:p>
                    <a:p>
                      <a:pPr algn="ctr"/>
                      <a:r>
                        <a:rPr kumimoji="1" lang="en-US" altLang="ja-JP" dirty="0"/>
                        <a:t>15.</a:t>
                      </a:r>
                      <a:r>
                        <a:rPr kumimoji="1" lang="ja-JP" altLang="en-US" dirty="0"/>
                        <a:t>６％</a:t>
                      </a:r>
                      <a:endParaRPr kumimoji="1" lang="en-US" altLang="ja-JP" dirty="0"/>
                    </a:p>
                    <a:p>
                      <a:pPr algn="ctr"/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0456754"/>
                  </a:ext>
                </a:extLst>
              </a:tr>
              <a:tr h="766843">
                <a:tc>
                  <a:txBody>
                    <a:bodyPr/>
                    <a:lstStyle/>
                    <a:p>
                      <a:endParaRPr kumimoji="1" lang="en-US" altLang="ja-JP" dirty="0"/>
                    </a:p>
                    <a:p>
                      <a:pPr algn="ctr"/>
                      <a:r>
                        <a:rPr kumimoji="1" lang="en-US" altLang="ja-JP" dirty="0"/>
                        <a:t>80</a:t>
                      </a:r>
                      <a:r>
                        <a:rPr kumimoji="1" lang="ja-JP" altLang="en-US" dirty="0"/>
                        <a:t>歳以上割合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dirty="0"/>
                    </a:p>
                    <a:p>
                      <a:pPr algn="ctr"/>
                      <a:r>
                        <a:rPr kumimoji="1" lang="en-US" altLang="ja-JP" dirty="0"/>
                        <a:t>3.3</a:t>
                      </a:r>
                      <a:r>
                        <a:rPr kumimoji="1" lang="ja-JP" altLang="en-US" dirty="0"/>
                        <a:t>％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dirty="0"/>
                    </a:p>
                    <a:p>
                      <a:pPr algn="ctr"/>
                      <a:r>
                        <a:rPr kumimoji="1" lang="en-US" altLang="ja-JP" dirty="0"/>
                        <a:t>3.7</a:t>
                      </a:r>
                      <a:r>
                        <a:rPr kumimoji="1" lang="ja-JP" altLang="en-US" dirty="0"/>
                        <a:t>％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dirty="0"/>
                    </a:p>
                    <a:p>
                      <a:pPr algn="ctr"/>
                      <a:r>
                        <a:rPr kumimoji="1" lang="en-US" altLang="ja-JP" dirty="0"/>
                        <a:t>3.8</a:t>
                      </a:r>
                      <a:r>
                        <a:rPr kumimoji="1" lang="ja-JP" altLang="en-US" dirty="0"/>
                        <a:t>％</a:t>
                      </a:r>
                      <a:endParaRPr kumimoji="1" lang="en-US" altLang="ja-JP" dirty="0"/>
                    </a:p>
                    <a:p>
                      <a:pPr algn="ctr"/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46753"/>
                  </a:ext>
                </a:extLst>
              </a:tr>
              <a:tr h="891131">
                <a:tc>
                  <a:txBody>
                    <a:bodyPr/>
                    <a:lstStyle/>
                    <a:p>
                      <a:endParaRPr kumimoji="1" lang="en-US" altLang="ja-JP" dirty="0"/>
                    </a:p>
                    <a:p>
                      <a:pPr algn="ctr"/>
                      <a:r>
                        <a:rPr kumimoji="1" lang="ja-JP" altLang="en-US" dirty="0"/>
                        <a:t>出生率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dirty="0"/>
                    </a:p>
                    <a:p>
                      <a:pPr algn="ctr"/>
                      <a:r>
                        <a:rPr kumimoji="1" lang="en-US" altLang="ja-JP" dirty="0"/>
                        <a:t>2.1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dirty="0"/>
                    </a:p>
                    <a:p>
                      <a:pPr algn="ctr"/>
                      <a:r>
                        <a:rPr kumimoji="1" lang="en-US" altLang="ja-JP" dirty="0"/>
                        <a:t>1.9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dirty="0"/>
                    </a:p>
                    <a:p>
                      <a:pPr algn="ctr"/>
                      <a:r>
                        <a:rPr kumimoji="1" lang="en-US" altLang="ja-JP" dirty="0"/>
                        <a:t>1.8</a:t>
                      </a:r>
                    </a:p>
                    <a:p>
                      <a:pPr algn="ctr"/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8190979"/>
                  </a:ext>
                </a:extLst>
              </a:tr>
              <a:tr h="873375">
                <a:tc>
                  <a:txBody>
                    <a:bodyPr/>
                    <a:lstStyle/>
                    <a:p>
                      <a:endParaRPr kumimoji="1" lang="en-US" altLang="ja-JP" dirty="0"/>
                    </a:p>
                    <a:p>
                      <a:pPr algn="ctr"/>
                      <a:r>
                        <a:rPr kumimoji="1" lang="ja-JP" altLang="en-US" dirty="0"/>
                        <a:t>女性平均寿命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dirty="0"/>
                    </a:p>
                    <a:p>
                      <a:pPr algn="ctr"/>
                      <a:r>
                        <a:rPr kumimoji="1" lang="en-US" altLang="ja-JP" dirty="0"/>
                        <a:t>79.3</a:t>
                      </a:r>
                      <a:r>
                        <a:rPr kumimoji="1" lang="ja-JP" altLang="en-US" dirty="0"/>
                        <a:t>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dirty="0"/>
                    </a:p>
                    <a:p>
                      <a:pPr algn="ctr"/>
                      <a:r>
                        <a:rPr kumimoji="1" lang="en-US" altLang="ja-JP" dirty="0"/>
                        <a:t>81</a:t>
                      </a:r>
                      <a:r>
                        <a:rPr kumimoji="1" lang="ja-JP" altLang="en-US" dirty="0"/>
                        <a:t>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dirty="0"/>
                    </a:p>
                    <a:p>
                      <a:pPr algn="ctr"/>
                      <a:r>
                        <a:rPr kumimoji="1" lang="en-US" altLang="ja-JP" dirty="0"/>
                        <a:t>81.1</a:t>
                      </a:r>
                      <a:r>
                        <a:rPr kumimoji="1" lang="ja-JP" altLang="en-US" dirty="0"/>
                        <a:t>歳</a:t>
                      </a:r>
                      <a:endParaRPr kumimoji="1" lang="en-US" altLang="ja-JP" dirty="0"/>
                    </a:p>
                    <a:p>
                      <a:pPr algn="ctr"/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0479937"/>
                  </a:ext>
                </a:extLst>
              </a:tr>
              <a:tr h="725962">
                <a:tc>
                  <a:txBody>
                    <a:bodyPr/>
                    <a:lstStyle/>
                    <a:p>
                      <a:endParaRPr kumimoji="1" lang="en-US" altLang="ja-JP" dirty="0"/>
                    </a:p>
                    <a:p>
                      <a:pPr algn="ctr"/>
                      <a:r>
                        <a:rPr kumimoji="1" lang="ja-JP" altLang="en-US" dirty="0"/>
                        <a:t>男性平均寿命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dirty="0"/>
                    </a:p>
                    <a:p>
                      <a:pPr algn="ctr"/>
                      <a:r>
                        <a:rPr kumimoji="1" lang="en-US" altLang="ja-JP" dirty="0"/>
                        <a:t>74.1</a:t>
                      </a:r>
                      <a:r>
                        <a:rPr kumimoji="1" lang="ja-JP" altLang="en-US" dirty="0"/>
                        <a:t>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dirty="0"/>
                    </a:p>
                    <a:p>
                      <a:pPr algn="ctr"/>
                      <a:r>
                        <a:rPr kumimoji="1" lang="en-US" altLang="ja-JP" dirty="0"/>
                        <a:t>76.2</a:t>
                      </a:r>
                      <a:r>
                        <a:rPr kumimoji="1" lang="ja-JP" altLang="en-US" dirty="0"/>
                        <a:t>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dirty="0"/>
                    </a:p>
                    <a:p>
                      <a:pPr algn="ctr"/>
                      <a:r>
                        <a:rPr kumimoji="1" lang="en-US" altLang="ja-JP" dirty="0"/>
                        <a:t>76.1</a:t>
                      </a:r>
                      <a:r>
                        <a:rPr kumimoji="1" lang="ja-JP" altLang="en-US" dirty="0"/>
                        <a:t>歳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7602709"/>
                  </a:ext>
                </a:extLst>
              </a:tr>
            </a:tbl>
          </a:graphicData>
        </a:graphic>
      </p:graphicFrame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974F2AA1-D52D-470D-ABD9-8B8E3A6AF621}"/>
              </a:ext>
            </a:extLst>
          </p:cNvPr>
          <p:cNvSpPr txBox="1"/>
          <p:nvPr/>
        </p:nvSpPr>
        <p:spPr>
          <a:xfrm>
            <a:off x="4350059" y="316621"/>
            <a:ext cx="66138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/>
              <a:t>人口関連指標</a:t>
            </a:r>
          </a:p>
        </p:txBody>
      </p:sp>
    </p:spTree>
    <p:extLst>
      <p:ext uri="{BB962C8B-B14F-4D97-AF65-F5344CB8AC3E}">
        <p14:creationId xmlns:p14="http://schemas.microsoft.com/office/powerpoint/2010/main" val="17550047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CC0DCE0D-5591-4124-8F82-81CE32E961FF}"/>
              </a:ext>
            </a:extLst>
          </p:cNvPr>
          <p:cNvSpPr txBox="1"/>
          <p:nvPr/>
        </p:nvSpPr>
        <p:spPr>
          <a:xfrm>
            <a:off x="612560" y="412813"/>
            <a:ext cx="42524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/>
              <a:t>年齢別人口構成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000C563-46DB-4DF1-9583-0F9FFCEAD35C}"/>
              </a:ext>
            </a:extLst>
          </p:cNvPr>
          <p:cNvSpPr txBox="1"/>
          <p:nvPr/>
        </p:nvSpPr>
        <p:spPr>
          <a:xfrm>
            <a:off x="896643" y="6440938"/>
            <a:ext cx="67115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/>
              <a:t>出典</a:t>
            </a:r>
            <a:r>
              <a:rPr kumimoji="1" lang="en-US" altLang="ja-JP"/>
              <a:t>:Institute for Health Metrics and Evaluation (IHME)</a:t>
            </a:r>
            <a:endParaRPr kumimoji="1" lang="ja-JP" altLang="en-US" dirty="0"/>
          </a:p>
        </p:txBody>
      </p:sp>
      <p:pic>
        <p:nvPicPr>
          <p:cNvPr id="6" name="図 5" descr="グラフ, ウォーターフォール図&#10;&#10;自動的に生成された説明">
            <a:extLst>
              <a:ext uri="{FF2B5EF4-FFF2-40B4-BE49-F238E27FC236}">
                <a16:creationId xmlns:a16="http://schemas.microsoft.com/office/drawing/2014/main" id="{62A8CE38-47FA-B342-A7A2-A4640FD3A2C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117" y="1359095"/>
            <a:ext cx="12043819" cy="49779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35820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DB0AE7B-8BE3-4130-96C1-4E8984205A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主な疾病の死亡率</a:t>
            </a:r>
            <a:r>
              <a:rPr kumimoji="1" lang="en-US" altLang="ja-JP" dirty="0"/>
              <a:t>(crude rates)※</a:t>
            </a:r>
            <a:endParaRPr kumimoji="1" lang="ja-JP" altLang="en-US" dirty="0"/>
          </a:p>
        </p:txBody>
      </p:sp>
      <p:graphicFrame>
        <p:nvGraphicFramePr>
          <p:cNvPr id="4" name="表 4">
            <a:extLst>
              <a:ext uri="{FF2B5EF4-FFF2-40B4-BE49-F238E27FC236}">
                <a16:creationId xmlns:a16="http://schemas.microsoft.com/office/drawing/2014/main" id="{45D64F63-3F68-404C-85ED-3A62DB444479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690688"/>
          <a:ext cx="10391775" cy="38052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03722">
                  <a:extLst>
                    <a:ext uri="{9D8B030D-6E8A-4147-A177-3AD203B41FA5}">
                      <a16:colId xmlns:a16="http://schemas.microsoft.com/office/drawing/2014/main" val="597652337"/>
                    </a:ext>
                  </a:extLst>
                </a:gridCol>
                <a:gridCol w="2429159">
                  <a:extLst>
                    <a:ext uri="{9D8B030D-6E8A-4147-A177-3AD203B41FA5}">
                      <a16:colId xmlns:a16="http://schemas.microsoft.com/office/drawing/2014/main" val="3202809164"/>
                    </a:ext>
                  </a:extLst>
                </a:gridCol>
                <a:gridCol w="2779447">
                  <a:extLst>
                    <a:ext uri="{9D8B030D-6E8A-4147-A177-3AD203B41FA5}">
                      <a16:colId xmlns:a16="http://schemas.microsoft.com/office/drawing/2014/main" val="956331156"/>
                    </a:ext>
                  </a:extLst>
                </a:gridCol>
                <a:gridCol w="2779447">
                  <a:extLst>
                    <a:ext uri="{9D8B030D-6E8A-4147-A177-3AD203B41FA5}">
                      <a16:colId xmlns:a16="http://schemas.microsoft.com/office/drawing/2014/main" val="2389861979"/>
                    </a:ext>
                  </a:extLst>
                </a:gridCol>
              </a:tblGrid>
              <a:tr h="519362"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0" dirty="0"/>
                        <a:t>2000</a:t>
                      </a:r>
                      <a:endParaRPr kumimoji="1" lang="ja-JP" alt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2010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2017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691597"/>
                  </a:ext>
                </a:extLst>
              </a:tr>
              <a:tr h="49520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全死因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851.8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798.3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865.7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4403608"/>
                  </a:ext>
                </a:extLst>
              </a:tr>
              <a:tr h="49427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悪性新生物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196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185.8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184.4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256390"/>
                  </a:ext>
                </a:extLst>
              </a:tr>
              <a:tr h="484820">
                <a:tc>
                  <a:txBody>
                    <a:bodyPr/>
                    <a:lstStyle/>
                    <a:p>
                      <a:pPr algn="ctr"/>
                      <a:r>
                        <a:rPr kumimoji="1" lang="zh-CN" altLang="en-US" dirty="0"/>
                        <a:t>虚</a:t>
                      </a:r>
                      <a:r>
                        <a:rPr kumimoji="1" lang="zh-CN" altLang="en-US" b="0" dirty="0"/>
                        <a:t>血</a:t>
                      </a:r>
                      <a:r>
                        <a:rPr kumimoji="1" lang="zh-CN" altLang="en-US" dirty="0"/>
                        <a:t>性心疾患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182.6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  122.8	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112.6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030186"/>
                  </a:ext>
                </a:extLst>
              </a:tr>
              <a:tr h="46380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脳血管疾患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59.4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    41.9	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45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7646526"/>
                  </a:ext>
                </a:extLst>
              </a:tr>
              <a:tr h="51377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肺炎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 </a:t>
                      </a:r>
                      <a:r>
                        <a:rPr kumimoji="1" lang="en-US" altLang="ja-JP" dirty="0"/>
                        <a:t>  22.5	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16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15.1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597835"/>
                  </a:ext>
                </a:extLst>
              </a:tr>
              <a:tr h="42594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糖尿病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   24.6	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22.3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25.7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2195608"/>
                  </a:ext>
                </a:extLst>
              </a:tr>
              <a:tr h="40805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インフルエンザ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    0.6	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    0.1	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2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9602565"/>
                  </a:ext>
                </a:extLst>
              </a:tr>
            </a:tbl>
          </a:graphicData>
        </a:graphic>
      </p:graphicFrame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9FE7B08A-7207-47B2-90BB-47FAE9A00134}"/>
              </a:ext>
            </a:extLst>
          </p:cNvPr>
          <p:cNvSpPr txBox="1"/>
          <p:nvPr/>
        </p:nvSpPr>
        <p:spPr>
          <a:xfrm>
            <a:off x="3020428" y="5856087"/>
            <a:ext cx="599974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dirty="0"/>
              <a:t>※</a:t>
            </a:r>
            <a:r>
              <a:rPr lang="ja-JP" altLang="en-US" dirty="0"/>
              <a:t>人口の年齢構成を補正していない人口</a:t>
            </a:r>
            <a:r>
              <a:rPr lang="en-US" altLang="ja-JP" dirty="0"/>
              <a:t>10</a:t>
            </a:r>
            <a:r>
              <a:rPr lang="ja-JP" altLang="en-US" dirty="0"/>
              <a:t>万対死亡率</a:t>
            </a:r>
          </a:p>
        </p:txBody>
      </p:sp>
    </p:spTree>
    <p:extLst>
      <p:ext uri="{BB962C8B-B14F-4D97-AF65-F5344CB8AC3E}">
        <p14:creationId xmlns:p14="http://schemas.microsoft.com/office/powerpoint/2010/main" val="8870756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230FC7D-7DF2-49E5-B059-300540E2A0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主な疾病の死亡率</a:t>
            </a:r>
            <a:r>
              <a:rPr kumimoji="1" lang="en-US" altLang="ja-JP" dirty="0"/>
              <a:t>(</a:t>
            </a:r>
            <a:r>
              <a:rPr kumimoji="1" lang="en-US" altLang="ja-JP" dirty="0" err="1"/>
              <a:t>standardised</a:t>
            </a:r>
            <a:r>
              <a:rPr kumimoji="1" lang="en-US" altLang="ja-JP" dirty="0"/>
              <a:t> rates)※</a:t>
            </a:r>
            <a:endParaRPr kumimoji="1" lang="ja-JP" altLang="en-US" dirty="0"/>
          </a:p>
        </p:txBody>
      </p:sp>
      <p:graphicFrame>
        <p:nvGraphicFramePr>
          <p:cNvPr id="4" name="表 4">
            <a:extLst>
              <a:ext uri="{FF2B5EF4-FFF2-40B4-BE49-F238E27FC236}">
                <a16:creationId xmlns:a16="http://schemas.microsoft.com/office/drawing/2014/main" id="{D95C8358-512B-4524-B203-B7CBAD66F86F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1" y="1690688"/>
          <a:ext cx="10591802" cy="39766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82158">
                  <a:extLst>
                    <a:ext uri="{9D8B030D-6E8A-4147-A177-3AD203B41FA5}">
                      <a16:colId xmlns:a16="http://schemas.microsoft.com/office/drawing/2014/main" val="344977406"/>
                    </a:ext>
                  </a:extLst>
                </a:gridCol>
                <a:gridCol w="2591392">
                  <a:extLst>
                    <a:ext uri="{9D8B030D-6E8A-4147-A177-3AD203B41FA5}">
                      <a16:colId xmlns:a16="http://schemas.microsoft.com/office/drawing/2014/main" val="530577448"/>
                    </a:ext>
                  </a:extLst>
                </a:gridCol>
                <a:gridCol w="2324027">
                  <a:extLst>
                    <a:ext uri="{9D8B030D-6E8A-4147-A177-3AD203B41FA5}">
                      <a16:colId xmlns:a16="http://schemas.microsoft.com/office/drawing/2014/main" val="3412523463"/>
                    </a:ext>
                  </a:extLst>
                </a:gridCol>
                <a:gridCol w="2694225">
                  <a:extLst>
                    <a:ext uri="{9D8B030D-6E8A-4147-A177-3AD203B41FA5}">
                      <a16:colId xmlns:a16="http://schemas.microsoft.com/office/drawing/2014/main" val="2555154713"/>
                    </a:ext>
                  </a:extLst>
                </a:gridCol>
              </a:tblGrid>
              <a:tr h="479436"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2000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2010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2017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3454170"/>
                  </a:ext>
                </a:extLst>
              </a:tr>
              <a:tr h="47943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全死因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994.6	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835.3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840.2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2297139"/>
                  </a:ext>
                </a:extLst>
              </a:tr>
              <a:tr h="50009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悪性新生物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231.1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197.9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178.3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3741784"/>
                  </a:ext>
                </a:extLst>
              </a:tr>
              <a:tr h="516889">
                <a:tc>
                  <a:txBody>
                    <a:bodyPr/>
                    <a:lstStyle/>
                    <a:p>
                      <a:pPr algn="ctr"/>
                      <a:r>
                        <a:rPr kumimoji="1" lang="zh-CN" altLang="en-US" dirty="0"/>
                        <a:t>虚血性心疾患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216.9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128.4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108.3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0484410"/>
                  </a:ext>
                </a:extLst>
              </a:tr>
              <a:tr h="49442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脳血管疾患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70.4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43.8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43.6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3246496"/>
                  </a:ext>
                </a:extLst>
              </a:tr>
              <a:tr h="51939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肺炎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26.7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16.7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14.6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1269993"/>
                  </a:ext>
                </a:extLst>
              </a:tr>
              <a:tr h="50758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糖尿病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29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23.7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24.9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3557548"/>
                  </a:ext>
                </a:extLst>
              </a:tr>
              <a:tr h="47943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インフルエンザ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0.7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     0.1	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1.9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7840723"/>
                  </a:ext>
                </a:extLst>
              </a:tr>
            </a:tbl>
          </a:graphicData>
        </a:graphic>
      </p:graphicFrame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5D822714-FBCA-409D-B3A0-CF7E081CB736}"/>
              </a:ext>
            </a:extLst>
          </p:cNvPr>
          <p:cNvSpPr txBox="1"/>
          <p:nvPr/>
        </p:nvSpPr>
        <p:spPr>
          <a:xfrm>
            <a:off x="3048000" y="5847318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dirty="0"/>
              <a:t>※</a:t>
            </a:r>
            <a:r>
              <a:rPr lang="ja-JP" altLang="en-US" dirty="0"/>
              <a:t>人口の年齢構成を補正した人口</a:t>
            </a:r>
            <a:r>
              <a:rPr lang="en-US" altLang="ja-JP" dirty="0"/>
              <a:t>10</a:t>
            </a:r>
            <a:r>
              <a:rPr lang="ja-JP" altLang="en-US" dirty="0"/>
              <a:t>万対死亡率</a:t>
            </a:r>
          </a:p>
        </p:txBody>
      </p:sp>
    </p:spTree>
    <p:extLst>
      <p:ext uri="{BB962C8B-B14F-4D97-AF65-F5344CB8AC3E}">
        <p14:creationId xmlns:p14="http://schemas.microsoft.com/office/powerpoint/2010/main" val="19118124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10FAA99-5D78-4682-AE3B-EC49657E86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保険医療支出</a:t>
            </a:r>
            <a:r>
              <a:rPr kumimoji="1" lang="en-US" altLang="ja-JP" sz="1400" dirty="0"/>
              <a:t>※</a:t>
            </a:r>
            <a:r>
              <a:rPr kumimoji="1" lang="ja-JP" altLang="en-US" dirty="0"/>
              <a:t>の対</a:t>
            </a:r>
            <a:r>
              <a:rPr kumimoji="1" lang="en-US" altLang="ja-JP" dirty="0"/>
              <a:t>GDP</a:t>
            </a:r>
            <a:r>
              <a:rPr lang="ja-JP" altLang="en-US" dirty="0"/>
              <a:t>比</a:t>
            </a:r>
            <a:endParaRPr kumimoji="1" lang="ja-JP" altLang="en-US" dirty="0"/>
          </a:p>
        </p:txBody>
      </p:sp>
      <p:graphicFrame>
        <p:nvGraphicFramePr>
          <p:cNvPr id="4" name="表 4">
            <a:extLst>
              <a:ext uri="{FF2B5EF4-FFF2-40B4-BE49-F238E27FC236}">
                <a16:creationId xmlns:a16="http://schemas.microsoft.com/office/drawing/2014/main" id="{B09E733A-722A-4029-92CE-62DB2B5058A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77640706"/>
              </p:ext>
            </p:extLst>
          </p:nvPr>
        </p:nvGraphicFramePr>
        <p:xfrm>
          <a:off x="838200" y="1367161"/>
          <a:ext cx="10515600" cy="45453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3150363790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1892903941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163947250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1399626041"/>
                    </a:ext>
                  </a:extLst>
                </a:gridCol>
              </a:tblGrid>
              <a:tr h="757562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/>
                        <a:t>2010</a:t>
                      </a:r>
                      <a:r>
                        <a:rPr kumimoji="1" lang="ja-JP" altLang="en-US" sz="3600" dirty="0"/>
                        <a:t>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/>
                        <a:t>2015</a:t>
                      </a:r>
                      <a:r>
                        <a:rPr kumimoji="1" lang="ja-JP" altLang="en-US" sz="3600" dirty="0"/>
                        <a:t>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/>
                        <a:t>2018</a:t>
                      </a:r>
                      <a:r>
                        <a:rPr kumimoji="1" lang="ja-JP" altLang="en-US" sz="3600" dirty="0"/>
                        <a:t>年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4013422"/>
                  </a:ext>
                </a:extLst>
              </a:tr>
              <a:tr h="75756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保健医療支出合計</a:t>
                      </a:r>
                    </a:p>
                    <a:p>
                      <a:pPr algn="ctr"/>
                      <a:r>
                        <a:rPr kumimoji="1" lang="en-US" altLang="ja-JP" sz="1100" dirty="0"/>
                        <a:t>All Financing Schemes</a:t>
                      </a:r>
                      <a:endParaRPr kumimoji="1" lang="ja-JP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/>
                        <a:t>16.3%</a:t>
                      </a:r>
                      <a:endParaRPr kumimoji="1" lang="ja-JP" altLang="en-US" sz="28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/>
                        <a:t>16.7%</a:t>
                      </a:r>
                      <a:endParaRPr kumimoji="1" lang="ja-JP" altLang="en-US" sz="28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/>
                        <a:t>16.9%</a:t>
                      </a:r>
                      <a:endParaRPr kumimoji="1" lang="ja-JP" altLang="en-US" sz="28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4597034"/>
                  </a:ext>
                </a:extLst>
              </a:tr>
              <a:tr h="75756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うち政府</a:t>
                      </a:r>
                      <a:r>
                        <a:rPr kumimoji="1" lang="en-US" altLang="ja-JP" dirty="0"/>
                        <a:t>/</a:t>
                      </a:r>
                      <a:r>
                        <a:rPr kumimoji="1" lang="ja-JP" altLang="en-US" dirty="0"/>
                        <a:t>強制加入制度</a:t>
                      </a:r>
                    </a:p>
                    <a:p>
                      <a:pPr algn="ctr"/>
                      <a:r>
                        <a:rPr kumimoji="1" lang="en-US" altLang="ja-JP" sz="1100" dirty="0"/>
                        <a:t>Government/Compulsory Schemes</a:t>
                      </a:r>
                      <a:endParaRPr kumimoji="1" lang="ja-JP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/>
                        <a:t>7.9%</a:t>
                      </a:r>
                      <a:endParaRPr kumimoji="1" lang="ja-JP" altLang="en-US" sz="28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/>
                        <a:t>14.1%</a:t>
                      </a:r>
                      <a:endParaRPr kumimoji="1" lang="ja-JP" altLang="en-US" sz="28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/>
                        <a:t>14.3%</a:t>
                      </a:r>
                      <a:endParaRPr kumimoji="1" lang="ja-JP" altLang="en-US" sz="28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43818711"/>
                  </a:ext>
                </a:extLst>
              </a:tr>
              <a:tr h="75756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うち任意加入制度</a:t>
                      </a:r>
                    </a:p>
                    <a:p>
                      <a:pPr algn="ctr"/>
                      <a:r>
                        <a:rPr kumimoji="1" lang="en-US" altLang="ja-JP" sz="1100" dirty="0"/>
                        <a:t>Voluntary health care payment</a:t>
                      </a:r>
                      <a:r>
                        <a:rPr kumimoji="1" lang="ja-JP" altLang="en-US" sz="1100" dirty="0"/>
                        <a:t>　</a:t>
                      </a:r>
                      <a:r>
                        <a:rPr kumimoji="1" lang="en-US" altLang="ja-JP" sz="1100" dirty="0"/>
                        <a:t>schemes</a:t>
                      </a:r>
                      <a:endParaRPr kumimoji="1" lang="ja-JP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/>
                        <a:t>6.4%</a:t>
                      </a:r>
                      <a:endParaRPr kumimoji="1" lang="ja-JP" altLang="en-US" sz="28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/>
                        <a:t>0.7%</a:t>
                      </a:r>
                      <a:endParaRPr kumimoji="1" lang="ja-JP" altLang="en-US" sz="28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/>
                        <a:t>0.8%</a:t>
                      </a:r>
                      <a:endParaRPr kumimoji="1" lang="ja-JP" altLang="en-US" sz="28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64982685"/>
                  </a:ext>
                </a:extLst>
              </a:tr>
              <a:tr h="75756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うち家計支出</a:t>
                      </a:r>
                    </a:p>
                    <a:p>
                      <a:pPr algn="ctr"/>
                      <a:r>
                        <a:rPr kumimoji="1" lang="en-US" altLang="ja-JP" sz="1100" dirty="0"/>
                        <a:t>Household out-of-pocket payments</a:t>
                      </a:r>
                      <a:endParaRPr kumimoji="1" lang="ja-JP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/>
                        <a:t>2.0%</a:t>
                      </a:r>
                      <a:endParaRPr kumimoji="1" lang="ja-JP" altLang="en-US" sz="28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/>
                        <a:t>1.9%</a:t>
                      </a:r>
                      <a:endParaRPr kumimoji="1" lang="ja-JP" altLang="en-US" sz="28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/>
                        <a:t>1.9%</a:t>
                      </a:r>
                      <a:endParaRPr kumimoji="1" lang="ja-JP" altLang="en-US" sz="28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04085983"/>
                  </a:ext>
                </a:extLst>
              </a:tr>
              <a:tr h="757562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(</a:t>
                      </a:r>
                      <a:r>
                        <a:rPr kumimoji="1" lang="ja-JP" altLang="en-US" dirty="0"/>
                        <a:t>うち予防的支出</a:t>
                      </a:r>
                      <a:r>
                        <a:rPr kumimoji="1" lang="en-US" altLang="ja-JP" dirty="0"/>
                        <a:t>)</a:t>
                      </a:r>
                    </a:p>
                    <a:p>
                      <a:pPr algn="ctr"/>
                      <a:r>
                        <a:rPr kumimoji="1" lang="en-US" altLang="ja-JP" sz="1100" dirty="0"/>
                        <a:t>Preventive care</a:t>
                      </a:r>
                      <a:endParaRPr kumimoji="1" lang="ja-JP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/>
                        <a:t>0.5%</a:t>
                      </a:r>
                      <a:endParaRPr kumimoji="1" lang="ja-JP" altLang="en-US" sz="28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/>
                        <a:t>0.5%</a:t>
                      </a:r>
                      <a:endParaRPr kumimoji="1" lang="ja-JP" altLang="en-US" sz="28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/>
                        <a:t>0.5%</a:t>
                      </a:r>
                      <a:endParaRPr kumimoji="1" lang="ja-JP" altLang="en-US" sz="28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56979418"/>
                  </a:ext>
                </a:extLst>
              </a:tr>
            </a:tbl>
          </a:graphicData>
        </a:graphic>
      </p:graphicFrame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BB80451-EC37-4346-B8E4-B2EC57AA7849}"/>
              </a:ext>
            </a:extLst>
          </p:cNvPr>
          <p:cNvSpPr txBox="1"/>
          <p:nvPr/>
        </p:nvSpPr>
        <p:spPr>
          <a:xfrm>
            <a:off x="838200" y="6312023"/>
            <a:ext cx="75511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/>
              <a:t>※Current expenditure on health (all functions)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829235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E96FE08-3581-F140-9758-56D93A57F8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健康に影響する非医療的要因</a:t>
            </a:r>
          </a:p>
        </p:txBody>
      </p:sp>
      <p:graphicFrame>
        <p:nvGraphicFramePr>
          <p:cNvPr id="4" name="表 4">
            <a:extLst>
              <a:ext uri="{FF2B5EF4-FFF2-40B4-BE49-F238E27FC236}">
                <a16:creationId xmlns:a16="http://schemas.microsoft.com/office/drawing/2014/main" id="{34D5749B-EFFE-C842-920B-0E8A0549EF9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81742490"/>
              </p:ext>
            </p:extLst>
          </p:nvPr>
        </p:nvGraphicFramePr>
        <p:xfrm>
          <a:off x="838200" y="1825625"/>
          <a:ext cx="10515600" cy="39990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014">
                  <a:extLst>
                    <a:ext uri="{9D8B030D-6E8A-4147-A177-3AD203B41FA5}">
                      <a16:colId xmlns:a16="http://schemas.microsoft.com/office/drawing/2014/main" val="129990611"/>
                    </a:ext>
                  </a:extLst>
                </a:gridCol>
                <a:gridCol w="2629786">
                  <a:extLst>
                    <a:ext uri="{9D8B030D-6E8A-4147-A177-3AD203B41FA5}">
                      <a16:colId xmlns:a16="http://schemas.microsoft.com/office/drawing/2014/main" val="2047909447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390475759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3521434831"/>
                    </a:ext>
                  </a:extLst>
                </a:gridCol>
              </a:tblGrid>
              <a:tr h="659610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/>
                        <a:t>2000</a:t>
                      </a:r>
                      <a:r>
                        <a:rPr kumimoji="1" lang="ja-JP" altLang="en-US" sz="2400"/>
                        <a:t>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/>
                        <a:t>2010</a:t>
                      </a:r>
                      <a:r>
                        <a:rPr kumimoji="1" lang="ja-JP" altLang="en-US" sz="2400"/>
                        <a:t>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/>
                        <a:t>2017</a:t>
                      </a:r>
                      <a:r>
                        <a:rPr kumimoji="1" lang="ja-JP" altLang="en-US" sz="2400"/>
                        <a:t>年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8746297"/>
                  </a:ext>
                </a:extLst>
              </a:tr>
              <a:tr h="65961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/>
                        <a:t>女性喫煙率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/>
                        <a:t>17.3%</a:t>
                      </a:r>
                      <a:endParaRPr kumimoji="1" lang="ja-JP" altLang="en-US" sz="28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/>
                        <a:t>13.6%</a:t>
                      </a:r>
                      <a:endParaRPr kumimoji="1" lang="ja-JP" altLang="en-US" sz="28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/>
                        <a:t>10.5%</a:t>
                      </a:r>
                      <a:endParaRPr kumimoji="1" lang="ja-JP" altLang="en-US" sz="28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71512004"/>
                  </a:ext>
                </a:extLst>
              </a:tr>
              <a:tr h="65961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/>
                        <a:t>男性喫煙率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/>
                        <a:t>21.2%</a:t>
                      </a:r>
                      <a:endParaRPr kumimoji="1" lang="ja-JP" altLang="en-US" sz="28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/>
                        <a:t>16.7%</a:t>
                      </a:r>
                      <a:endParaRPr kumimoji="1" lang="ja-JP" altLang="en-US" sz="28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/>
                        <a:t>13.2%</a:t>
                      </a:r>
                      <a:endParaRPr kumimoji="1" lang="ja-JP" altLang="en-US" sz="28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30228889"/>
                  </a:ext>
                </a:extLst>
              </a:tr>
              <a:tr h="65961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/>
                        <a:t>女性肥満率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/>
                        <a:t>34.0%</a:t>
                      </a:r>
                      <a:endParaRPr kumimoji="1" lang="ja-JP" altLang="en-US" sz="28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/>
                        <a:t>36.1%</a:t>
                      </a:r>
                      <a:endParaRPr kumimoji="1" lang="ja-JP" altLang="en-US" sz="28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/>
                        <a:t>41.6%</a:t>
                      </a:r>
                      <a:endParaRPr kumimoji="1" lang="ja-JP" altLang="en-US" sz="28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66631023"/>
                  </a:ext>
                </a:extLst>
              </a:tr>
              <a:tr h="65961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/>
                        <a:t>男性肥満率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/>
                        <a:t>27.7%</a:t>
                      </a:r>
                      <a:endParaRPr kumimoji="1" lang="ja-JP" altLang="en-US" sz="28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/>
                        <a:t>35.9%</a:t>
                      </a:r>
                      <a:endParaRPr kumimoji="1" lang="ja-JP" altLang="en-US" sz="28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/>
                        <a:t>38.3%</a:t>
                      </a:r>
                      <a:endParaRPr kumimoji="1" lang="ja-JP" altLang="en-US" sz="28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79286014"/>
                  </a:ext>
                </a:extLst>
              </a:tr>
              <a:tr h="659610">
                <a:tc>
                  <a:txBody>
                    <a:bodyPr/>
                    <a:lstStyle/>
                    <a:p>
                      <a:r>
                        <a:rPr kumimoji="1" lang="ja-JP" altLang="en-US" sz="2000"/>
                        <a:t>純アルコール消費量（</a:t>
                      </a:r>
                      <a:r>
                        <a:rPr kumimoji="1" lang="en-US" altLang="ja-JP" sz="2000" dirty="0"/>
                        <a:t>ℓ/</a:t>
                      </a:r>
                      <a:r>
                        <a:rPr kumimoji="1" lang="ja-JP" altLang="en-US" sz="2000"/>
                        <a:t>人）</a:t>
                      </a:r>
                      <a:endParaRPr kumimoji="1" lang="en-US" altLang="ja-JP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/>
                        <a:t>8.3ℓ</a:t>
                      </a:r>
                      <a:endParaRPr kumimoji="1" lang="ja-JP" altLang="en-US" sz="28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/>
                        <a:t>8.6ℓ</a:t>
                      </a:r>
                      <a:endParaRPr kumimoji="1" lang="ja-JP" altLang="en-US" sz="28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/>
                        <a:t>8.9ℓ</a:t>
                      </a:r>
                      <a:endParaRPr kumimoji="1" lang="ja-JP" altLang="en-US" sz="28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57278069"/>
                  </a:ext>
                </a:extLst>
              </a:tr>
            </a:tbl>
          </a:graphicData>
        </a:graphic>
      </p:graphicFrame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22F928BF-4132-9449-9E07-439F34005996}"/>
              </a:ext>
            </a:extLst>
          </p:cNvPr>
          <p:cNvSpPr/>
          <p:nvPr/>
        </p:nvSpPr>
        <p:spPr>
          <a:xfrm>
            <a:off x="838200" y="5866145"/>
            <a:ext cx="1031535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/>
              <a:t>※ Non-medical Determinants of Health</a:t>
            </a:r>
          </a:p>
          <a:p>
            <a:r>
              <a:rPr lang="ja-JP" altLang="en-US"/>
              <a:t>※※ Obese(BMI30以上)population, measured。他国データはObese population, self-reported。</a:t>
            </a:r>
          </a:p>
        </p:txBody>
      </p:sp>
    </p:spTree>
    <p:extLst>
      <p:ext uri="{BB962C8B-B14F-4D97-AF65-F5344CB8AC3E}">
        <p14:creationId xmlns:p14="http://schemas.microsoft.com/office/powerpoint/2010/main" val="10354392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BFB8194-ABBA-4C00-929E-9DC2201E1C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主観的健康度</a:t>
            </a:r>
            <a:r>
              <a:rPr kumimoji="1" lang="en-US" altLang="ja-JP" sz="2000" dirty="0"/>
              <a:t>※</a:t>
            </a:r>
            <a:endParaRPr kumimoji="1" lang="ja-JP" altLang="en-US" sz="2000" dirty="0"/>
          </a:p>
        </p:txBody>
      </p:sp>
      <p:graphicFrame>
        <p:nvGraphicFramePr>
          <p:cNvPr id="4" name="表 4">
            <a:extLst>
              <a:ext uri="{FF2B5EF4-FFF2-40B4-BE49-F238E27FC236}">
                <a16:creationId xmlns:a16="http://schemas.microsoft.com/office/drawing/2014/main" id="{8BCA70F1-CE37-4BDE-A933-F87F6CE96DF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95516661"/>
              </p:ext>
            </p:extLst>
          </p:nvPr>
        </p:nvGraphicFramePr>
        <p:xfrm>
          <a:off x="705853" y="1443789"/>
          <a:ext cx="10860506" cy="47163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2037">
                  <a:extLst>
                    <a:ext uri="{9D8B030D-6E8A-4147-A177-3AD203B41FA5}">
                      <a16:colId xmlns:a16="http://schemas.microsoft.com/office/drawing/2014/main" val="2443424234"/>
                    </a:ext>
                  </a:extLst>
                </a:gridCol>
                <a:gridCol w="3079243">
                  <a:extLst>
                    <a:ext uri="{9D8B030D-6E8A-4147-A177-3AD203B41FA5}">
                      <a16:colId xmlns:a16="http://schemas.microsoft.com/office/drawing/2014/main" val="4049406571"/>
                    </a:ext>
                  </a:extLst>
                </a:gridCol>
                <a:gridCol w="2543723">
                  <a:extLst>
                    <a:ext uri="{9D8B030D-6E8A-4147-A177-3AD203B41FA5}">
                      <a16:colId xmlns:a16="http://schemas.microsoft.com/office/drawing/2014/main" val="194113034"/>
                    </a:ext>
                  </a:extLst>
                </a:gridCol>
                <a:gridCol w="2443314">
                  <a:extLst>
                    <a:ext uri="{9D8B030D-6E8A-4147-A177-3AD203B41FA5}">
                      <a16:colId xmlns:a16="http://schemas.microsoft.com/office/drawing/2014/main" val="4139463343"/>
                    </a:ext>
                  </a:extLst>
                </a:gridCol>
                <a:gridCol w="2372189">
                  <a:extLst>
                    <a:ext uri="{9D8B030D-6E8A-4147-A177-3AD203B41FA5}">
                      <a16:colId xmlns:a16="http://schemas.microsoft.com/office/drawing/2014/main" val="735440337"/>
                    </a:ext>
                  </a:extLst>
                </a:gridCol>
              </a:tblGrid>
              <a:tr h="673768">
                <a:tc>
                  <a:txBody>
                    <a:bodyPr/>
                    <a:lstStyle/>
                    <a:p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/>
                        <a:t>2010</a:t>
                      </a:r>
                      <a:r>
                        <a:rPr kumimoji="1" lang="ja-JP" altLang="en-US" sz="2000" dirty="0"/>
                        <a:t>年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/>
                        <a:t>2013</a:t>
                      </a:r>
                      <a:r>
                        <a:rPr kumimoji="1" lang="ja-JP" altLang="en-US" sz="2000" dirty="0"/>
                        <a:t>年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/>
                        <a:t>2016</a:t>
                      </a:r>
                      <a:r>
                        <a:rPr kumimoji="1" lang="ja-JP" altLang="en-US" sz="2000" dirty="0"/>
                        <a:t>年</a:t>
                      </a: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596115214"/>
                  </a:ext>
                </a:extLst>
              </a:tr>
              <a:tr h="673768">
                <a:tc rowSpan="3"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/>
                        <a:t>女性</a:t>
                      </a:r>
                    </a:p>
                  </a:txBody>
                  <a:tcPr vert="eaVert"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/>
                        <a:t>Good/Very Good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/>
                        <a:t>86.7</a:t>
                      </a:r>
                      <a:r>
                        <a:rPr kumimoji="1" lang="ja-JP" altLang="en-US" sz="2000"/>
                        <a:t>％</a:t>
                      </a:r>
                      <a:endParaRPr kumimoji="1" lang="ja-JP" altLang="en-US" sz="20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/>
                        <a:t>86.7</a:t>
                      </a:r>
                      <a:r>
                        <a:rPr kumimoji="1" lang="ja-JP" altLang="en-US" sz="2000"/>
                        <a:t>％</a:t>
                      </a:r>
                      <a:endParaRPr kumimoji="1" lang="ja-JP" altLang="en-US" sz="20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/>
                        <a:t>87.4%</a:t>
                      </a:r>
                      <a:endParaRPr kumimoji="1" lang="ja-JP" altLang="en-US" sz="2000" dirty="0"/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2907004532"/>
                  </a:ext>
                </a:extLst>
              </a:tr>
              <a:tr h="673768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/>
                        <a:t>Not Good/Not Bad</a:t>
                      </a:r>
                      <a:endParaRPr kumimoji="1" lang="ja-JP" altLang="en-US" sz="20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/>
                        <a:t>10%</a:t>
                      </a:r>
                      <a:endParaRPr kumimoji="1" lang="ja-JP" altLang="en-US" sz="20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/>
                        <a:t>10.1%</a:t>
                      </a:r>
                      <a:endParaRPr kumimoji="1" lang="ja-JP" altLang="en-US" sz="20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/>
                        <a:t>9.4%</a:t>
                      </a:r>
                      <a:endParaRPr kumimoji="1" lang="ja-JP" altLang="en-US" sz="2000" dirty="0"/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4079357103"/>
                  </a:ext>
                </a:extLst>
              </a:tr>
              <a:tr h="673768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/>
                        <a:t>Bad/Vert Bad</a:t>
                      </a:r>
                      <a:endParaRPr kumimoji="1" lang="ja-JP" altLang="en-US" sz="20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/>
                        <a:t>3.1%</a:t>
                      </a:r>
                      <a:endParaRPr kumimoji="1" lang="ja-JP" altLang="en-US" sz="20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/>
                        <a:t>3%</a:t>
                      </a:r>
                      <a:endParaRPr kumimoji="1" lang="ja-JP" altLang="en-US" sz="20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/>
                        <a:t>2.6%</a:t>
                      </a:r>
                      <a:endParaRPr kumimoji="1" lang="ja-JP" altLang="en-US" sz="2000" dirty="0"/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628278023"/>
                  </a:ext>
                </a:extLst>
              </a:tr>
              <a:tr h="673768">
                <a:tc rowSpan="3"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/>
                        <a:t>男性</a:t>
                      </a:r>
                    </a:p>
                  </a:txBody>
                  <a:tcPr vert="eaVert" anchor="ctr" anchorCtr="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000" dirty="0"/>
                        <a:t>Good/Very Good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/>
                        <a:t>88.6</a:t>
                      </a:r>
                      <a:r>
                        <a:rPr kumimoji="1" lang="ja-JP" altLang="en-US" sz="2000"/>
                        <a:t>％</a:t>
                      </a:r>
                      <a:endParaRPr kumimoji="1" lang="ja-JP" altLang="en-US" sz="20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/>
                        <a:t>88.4</a:t>
                      </a:r>
                      <a:r>
                        <a:rPr kumimoji="1" lang="ja-JP" altLang="en-US" sz="2000" dirty="0"/>
                        <a:t>％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/>
                        <a:t>88.7</a:t>
                      </a:r>
                      <a:r>
                        <a:rPr kumimoji="1" lang="ja-JP" altLang="en-US" sz="2000"/>
                        <a:t>％</a:t>
                      </a:r>
                      <a:endParaRPr kumimoji="1" lang="ja-JP" altLang="en-US" sz="2000" dirty="0"/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3017148698"/>
                  </a:ext>
                </a:extLst>
              </a:tr>
              <a:tr h="673768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000" dirty="0"/>
                        <a:t>Not Good/Not Bad</a:t>
                      </a:r>
                      <a:endParaRPr kumimoji="1" lang="ja-JP" altLang="en-US" sz="20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/>
                        <a:t>8.4</a:t>
                      </a:r>
                      <a:r>
                        <a:rPr kumimoji="1" lang="ja-JP" altLang="en-US" sz="2000"/>
                        <a:t>％</a:t>
                      </a:r>
                      <a:endParaRPr kumimoji="1" lang="ja-JP" altLang="en-US" sz="20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/>
                        <a:t>8.7</a:t>
                      </a:r>
                      <a:r>
                        <a:rPr kumimoji="1" lang="ja-JP" altLang="en-US" sz="2000"/>
                        <a:t>％</a:t>
                      </a:r>
                      <a:endParaRPr kumimoji="1" lang="ja-JP" altLang="en-US" sz="20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/>
                        <a:t>8.7</a:t>
                      </a:r>
                      <a:r>
                        <a:rPr kumimoji="1" lang="ja-JP" altLang="en-US" sz="2000"/>
                        <a:t>％</a:t>
                      </a:r>
                      <a:endParaRPr kumimoji="1" lang="ja-JP" altLang="en-US" sz="2000" dirty="0"/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2301815068"/>
                  </a:ext>
                </a:extLst>
              </a:tr>
              <a:tr h="673768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000" dirty="0"/>
                        <a:t>Bad/Vert Bad</a:t>
                      </a:r>
                      <a:endParaRPr kumimoji="1" lang="ja-JP" altLang="en-US" sz="20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/>
                        <a:t>2.8</a:t>
                      </a:r>
                      <a:r>
                        <a:rPr kumimoji="1" lang="ja-JP" altLang="en-US" sz="2000"/>
                        <a:t>％</a:t>
                      </a:r>
                      <a:endParaRPr kumimoji="1" lang="ja-JP" altLang="en-US" sz="20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/>
                        <a:t>2.7</a:t>
                      </a:r>
                      <a:r>
                        <a:rPr kumimoji="1" lang="ja-JP" altLang="en-US" sz="2000"/>
                        <a:t>％</a:t>
                      </a:r>
                      <a:endParaRPr kumimoji="1" lang="ja-JP" altLang="en-US" sz="20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/>
                        <a:t>2.5</a:t>
                      </a:r>
                      <a:r>
                        <a:rPr kumimoji="1" lang="ja-JP" altLang="en-US" sz="2000"/>
                        <a:t>％</a:t>
                      </a:r>
                      <a:endParaRPr kumimoji="1" lang="ja-JP" altLang="en-US" sz="2000" dirty="0"/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2393016801"/>
                  </a:ext>
                </a:extLst>
              </a:tr>
            </a:tbl>
          </a:graphicData>
        </a:graphic>
      </p:graphicFrame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AC9C2BCB-C737-463B-B8E1-C15AD5E18DF3}"/>
              </a:ext>
            </a:extLst>
          </p:cNvPr>
          <p:cNvSpPr txBox="1"/>
          <p:nvPr/>
        </p:nvSpPr>
        <p:spPr>
          <a:xfrm>
            <a:off x="838200" y="6308209"/>
            <a:ext cx="110048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※ Perceived health status </a:t>
            </a:r>
            <a:r>
              <a:rPr kumimoji="1" lang="ja-JP" altLang="en-US" dirty="0"/>
              <a:t>人口の年齢構成は補正されていない</a:t>
            </a:r>
            <a:r>
              <a:rPr kumimoji="1" lang="en-US" altLang="ja-JP" dirty="0"/>
              <a:t>(crude rate)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108738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A919EBC-043F-4A6C-955D-4E5136F7FAA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97831" y="850232"/>
            <a:ext cx="10796337" cy="879058"/>
          </a:xfrm>
        </p:spPr>
        <p:txBody>
          <a:bodyPr>
            <a:normAutofit/>
          </a:bodyPr>
          <a:lstStyle/>
          <a:p>
            <a:r>
              <a:rPr kumimoji="1" lang="ja-JP" altLang="en-US" sz="4400" dirty="0"/>
              <a:t>主観的健康度</a:t>
            </a:r>
            <a:r>
              <a:rPr kumimoji="1" lang="en-US" altLang="ja-JP" sz="2000" dirty="0"/>
              <a:t>※</a:t>
            </a:r>
            <a:r>
              <a:rPr kumimoji="1" lang="en-US" altLang="ja-JP" sz="4400" dirty="0"/>
              <a:t> Good/Very Good(2016</a:t>
            </a:r>
            <a:r>
              <a:rPr kumimoji="1" lang="ja-JP" altLang="en-US" sz="4400"/>
              <a:t>年</a:t>
            </a:r>
            <a:r>
              <a:rPr kumimoji="1" lang="en-US" altLang="ja-JP" sz="4400" dirty="0"/>
              <a:t>)</a:t>
            </a:r>
            <a:endParaRPr kumimoji="1" lang="ja-JP" altLang="en-US" sz="4400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5DAECF6-9853-476B-A6F1-236D551A9FA4}"/>
              </a:ext>
            </a:extLst>
          </p:cNvPr>
          <p:cNvSpPr txBox="1"/>
          <p:nvPr/>
        </p:nvSpPr>
        <p:spPr>
          <a:xfrm>
            <a:off x="1074821" y="2310063"/>
            <a:ext cx="625642" cy="5614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ja-JP" altLang="en-US" dirty="0"/>
          </a:p>
        </p:txBody>
      </p:sp>
      <p:graphicFrame>
        <p:nvGraphicFramePr>
          <p:cNvPr id="7" name="表 7">
            <a:extLst>
              <a:ext uri="{FF2B5EF4-FFF2-40B4-BE49-F238E27FC236}">
                <a16:creationId xmlns:a16="http://schemas.microsoft.com/office/drawing/2014/main" id="{F9D2EB5D-ACD2-4CCA-AB27-D924AF6E22E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873714"/>
              </p:ext>
            </p:extLst>
          </p:nvPr>
        </p:nvGraphicFramePr>
        <p:xfrm>
          <a:off x="697830" y="1970950"/>
          <a:ext cx="10796335" cy="40368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59267">
                  <a:extLst>
                    <a:ext uri="{9D8B030D-6E8A-4147-A177-3AD203B41FA5}">
                      <a16:colId xmlns:a16="http://schemas.microsoft.com/office/drawing/2014/main" val="3247500521"/>
                    </a:ext>
                  </a:extLst>
                </a:gridCol>
                <a:gridCol w="2159267">
                  <a:extLst>
                    <a:ext uri="{9D8B030D-6E8A-4147-A177-3AD203B41FA5}">
                      <a16:colId xmlns:a16="http://schemas.microsoft.com/office/drawing/2014/main" val="3200759388"/>
                    </a:ext>
                  </a:extLst>
                </a:gridCol>
                <a:gridCol w="2159267">
                  <a:extLst>
                    <a:ext uri="{9D8B030D-6E8A-4147-A177-3AD203B41FA5}">
                      <a16:colId xmlns:a16="http://schemas.microsoft.com/office/drawing/2014/main" val="4091477172"/>
                    </a:ext>
                  </a:extLst>
                </a:gridCol>
                <a:gridCol w="2159267">
                  <a:extLst>
                    <a:ext uri="{9D8B030D-6E8A-4147-A177-3AD203B41FA5}">
                      <a16:colId xmlns:a16="http://schemas.microsoft.com/office/drawing/2014/main" val="1427964032"/>
                    </a:ext>
                  </a:extLst>
                </a:gridCol>
                <a:gridCol w="2159267">
                  <a:extLst>
                    <a:ext uri="{9D8B030D-6E8A-4147-A177-3AD203B41FA5}">
                      <a16:colId xmlns:a16="http://schemas.microsoft.com/office/drawing/2014/main" val="1110460175"/>
                    </a:ext>
                  </a:extLst>
                </a:gridCol>
              </a:tblGrid>
              <a:tr h="576688">
                <a:tc>
                  <a:txBody>
                    <a:bodyPr/>
                    <a:lstStyle/>
                    <a:p>
                      <a:endParaRPr kumimoji="1" lang="ja-JP" altLang="en-US" sz="20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000" dirty="0"/>
                        <a:t>15-24</a:t>
                      </a:r>
                      <a:r>
                        <a:rPr kumimoji="1" lang="ja-JP" altLang="en-US" sz="2000" dirty="0"/>
                        <a:t>歳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000" dirty="0"/>
                        <a:t>25-44</a:t>
                      </a:r>
                      <a:r>
                        <a:rPr kumimoji="1" lang="ja-JP" altLang="en-US" sz="2000" dirty="0"/>
                        <a:t>歳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000" dirty="0"/>
                        <a:t>45-64</a:t>
                      </a:r>
                      <a:r>
                        <a:rPr kumimoji="1" lang="ja-JP" altLang="en-US" sz="2000" dirty="0"/>
                        <a:t>歳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000" dirty="0"/>
                        <a:t>65</a:t>
                      </a:r>
                      <a:r>
                        <a:rPr kumimoji="1" lang="ja-JP" altLang="en-US" sz="2000" dirty="0"/>
                        <a:t>歳以上</a:t>
                      </a: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4173788339"/>
                  </a:ext>
                </a:extLst>
              </a:tr>
              <a:tr h="57668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000" dirty="0"/>
                        <a:t>女性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dirty="0"/>
                        <a:t>96.2%</a:t>
                      </a:r>
                      <a:endParaRPr kumimoji="1" lang="ja-JP" altLang="en-US" sz="20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dirty="0"/>
                        <a:t>92.6%</a:t>
                      </a:r>
                      <a:endParaRPr kumimoji="1" lang="ja-JP" altLang="en-US" sz="20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dirty="0"/>
                        <a:t>83.7%</a:t>
                      </a:r>
                      <a:endParaRPr kumimoji="1" lang="ja-JP" altLang="en-US" sz="20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dirty="0"/>
                        <a:t>78.3%</a:t>
                      </a:r>
                      <a:endParaRPr kumimoji="1" lang="ja-JP" altLang="en-US" sz="2000" dirty="0"/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151513501"/>
                  </a:ext>
                </a:extLst>
              </a:tr>
              <a:tr h="57668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000" dirty="0"/>
                        <a:t>男性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dirty="0"/>
                        <a:t>96.9%</a:t>
                      </a:r>
                      <a:endParaRPr kumimoji="1" lang="ja-JP" altLang="en-US" sz="20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dirty="0"/>
                        <a:t>93.4%</a:t>
                      </a:r>
                      <a:endParaRPr kumimoji="1" lang="ja-JP" altLang="en-US" sz="20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dirty="0"/>
                        <a:t>85.1%</a:t>
                      </a:r>
                      <a:endParaRPr kumimoji="1" lang="ja-JP" altLang="en-US" sz="20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dirty="0"/>
                        <a:t>78.3%</a:t>
                      </a:r>
                      <a:endParaRPr kumimoji="1" lang="ja-JP" altLang="en-US" sz="2000" dirty="0"/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3126822093"/>
                  </a:ext>
                </a:extLst>
              </a:tr>
              <a:tr h="57668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000" dirty="0"/>
                        <a:t>高所得</a:t>
                      </a:r>
                    </a:p>
                  </a:txBody>
                  <a:tcPr anchor="ctr" anchorCtr="1"/>
                </a:tc>
                <a:tc gridSpan="4">
                  <a:txBody>
                    <a:bodyPr/>
                    <a:lstStyle/>
                    <a:p>
                      <a:r>
                        <a:rPr kumimoji="1" lang="en-US" altLang="ja-JP" sz="2000" dirty="0"/>
                        <a:t>96.4%</a:t>
                      </a:r>
                      <a:endParaRPr kumimoji="1" lang="ja-JP" altLang="en-US" sz="2000" dirty="0"/>
                    </a:p>
                  </a:txBody>
                  <a:tcPr anchor="ctr" anchorCtr="1"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9472568"/>
                  </a:ext>
                </a:extLst>
              </a:tr>
              <a:tr h="57668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000" dirty="0"/>
                        <a:t>低所得</a:t>
                      </a:r>
                    </a:p>
                  </a:txBody>
                  <a:tcPr anchor="ctr" anchorCtr="1"/>
                </a:tc>
                <a:tc gridSpan="4">
                  <a:txBody>
                    <a:bodyPr/>
                    <a:lstStyle/>
                    <a:p>
                      <a:r>
                        <a:rPr kumimoji="1" lang="en-US" altLang="ja-JP" sz="2000" dirty="0"/>
                        <a:t>74.3%</a:t>
                      </a:r>
                      <a:endParaRPr kumimoji="1" lang="ja-JP" altLang="en-US" sz="2000" dirty="0"/>
                    </a:p>
                  </a:txBody>
                  <a:tcPr anchor="ctr" anchorCtr="1"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5147212"/>
                  </a:ext>
                </a:extLst>
              </a:tr>
              <a:tr h="57668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000" dirty="0"/>
                        <a:t>高学歴</a:t>
                      </a:r>
                    </a:p>
                  </a:txBody>
                  <a:tcPr anchor="ctr" anchorCtr="1"/>
                </a:tc>
                <a:tc gridSpan="4">
                  <a:txBody>
                    <a:bodyPr/>
                    <a:lstStyle/>
                    <a:p>
                      <a:r>
                        <a:rPr kumimoji="1" lang="en-US" altLang="ja-JP" sz="2000" dirty="0"/>
                        <a:t>92.1%</a:t>
                      </a:r>
                      <a:endParaRPr kumimoji="1" lang="ja-JP" altLang="en-US" sz="2000" dirty="0"/>
                    </a:p>
                  </a:txBody>
                  <a:tcPr anchor="ctr" anchorCtr="1"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3619871"/>
                  </a:ext>
                </a:extLst>
              </a:tr>
              <a:tr h="57668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000" dirty="0"/>
                        <a:t>低学歴</a:t>
                      </a:r>
                    </a:p>
                  </a:txBody>
                  <a:tcPr anchor="ctr" anchorCtr="1"/>
                </a:tc>
                <a:tc gridSpan="4">
                  <a:txBody>
                    <a:bodyPr/>
                    <a:lstStyle/>
                    <a:p>
                      <a:r>
                        <a:rPr kumimoji="1" lang="en-US" altLang="ja-JP" sz="2000" dirty="0"/>
                        <a:t>74.9%</a:t>
                      </a:r>
                      <a:endParaRPr kumimoji="1" lang="ja-JP" altLang="en-US" sz="2000" dirty="0"/>
                    </a:p>
                  </a:txBody>
                  <a:tcPr anchor="ctr" anchorCtr="1"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2491808"/>
                  </a:ext>
                </a:extLst>
              </a:tr>
            </a:tbl>
          </a:graphicData>
        </a:graphic>
      </p:graphicFrame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4A0D957-7833-42BC-B5C8-D6E6F745E6C4}"/>
              </a:ext>
            </a:extLst>
          </p:cNvPr>
          <p:cNvSpPr txBox="1"/>
          <p:nvPr/>
        </p:nvSpPr>
        <p:spPr>
          <a:xfrm>
            <a:off x="697830" y="6286565"/>
            <a:ext cx="106965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※ Perceived health status </a:t>
            </a:r>
            <a:r>
              <a:rPr kumimoji="1" lang="ja-JP" altLang="en-US" dirty="0"/>
              <a:t>人口の年齢構成は補正されていない</a:t>
            </a:r>
            <a:r>
              <a:rPr kumimoji="1" lang="en-US" altLang="ja-JP" dirty="0"/>
              <a:t>(crude rate)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244434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757</Words>
  <Application>Microsoft Office PowerPoint</Application>
  <PresentationFormat>ワイド画面</PresentationFormat>
  <Paragraphs>255</Paragraphs>
  <Slides>11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11</vt:i4>
      </vt:variant>
    </vt:vector>
  </HeadingPairs>
  <TitlesOfParts>
    <vt:vector size="15" baseType="lpstr">
      <vt:lpstr>游ゴシック</vt:lpstr>
      <vt:lpstr>游ゴシック Light</vt:lpstr>
      <vt:lpstr>Arial</vt:lpstr>
      <vt:lpstr>Office テーマ</vt:lpstr>
      <vt:lpstr>ヘルスケア  第1回レポート(アメリカ)</vt:lpstr>
      <vt:lpstr>PowerPoint プレゼンテーション</vt:lpstr>
      <vt:lpstr>PowerPoint プレゼンテーション</vt:lpstr>
      <vt:lpstr>主な疾病の死亡率(crude rates)※</vt:lpstr>
      <vt:lpstr>主な疾病の死亡率(standardised rates)※</vt:lpstr>
      <vt:lpstr>保険医療支出※の対GDP比</vt:lpstr>
      <vt:lpstr>健康に影響する非医療的要因</vt:lpstr>
      <vt:lpstr>主観的健康度※</vt:lpstr>
      <vt:lpstr>主観的健康度※ Good/Very Good(2016年)</vt:lpstr>
      <vt:lpstr>PowerPoint プレゼンテーション</vt:lpstr>
      <vt:lpstr>基礎的データのまとめ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ヨネモトケイスケ</dc:creator>
  <cp:lastModifiedBy>河本 淳孝</cp:lastModifiedBy>
  <cp:revision>6</cp:revision>
  <dcterms:created xsi:type="dcterms:W3CDTF">2021-05-11T06:20:51Z</dcterms:created>
  <dcterms:modified xsi:type="dcterms:W3CDTF">2021-05-17T16:16:58Z</dcterms:modified>
</cp:coreProperties>
</file>